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5" r:id="rId3"/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Open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Open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bold.fntdata"/><Relationship Id="rId6" Type="http://schemas.openxmlformats.org/officeDocument/2006/relationships/slide" Target="slides/slide1.xml"/><Relationship Id="rId18" Type="http://schemas.openxmlformats.org/officeDocument/2006/relationships/font" Target="fonts/Open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Edit these to match your school’s Seesaw goals.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If you do not want teachers to change any class settings, remove this slide.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Edit these to match your school’s learning goals.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Edit these to match your school’s learning goals.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800"/>
            </a:lvl1pPr>
            <a:lvl2pPr lvl="1" rtl="0" algn="ctr">
              <a:spcBef>
                <a:spcPts val="0"/>
              </a:spcBef>
              <a:buSzPct val="100000"/>
              <a:defRPr sz="4800"/>
            </a:lvl2pPr>
            <a:lvl3pPr lvl="2" rtl="0" algn="ctr">
              <a:spcBef>
                <a:spcPts val="0"/>
              </a:spcBef>
              <a:buSzPct val="100000"/>
              <a:defRPr sz="4800"/>
            </a:lvl3pPr>
            <a:lvl4pPr lvl="3" rtl="0" algn="ctr">
              <a:spcBef>
                <a:spcPts val="0"/>
              </a:spcBef>
              <a:buSzPct val="100000"/>
              <a:defRPr sz="4800"/>
            </a:lvl4pPr>
            <a:lvl5pPr lvl="4" rtl="0" algn="ctr">
              <a:spcBef>
                <a:spcPts val="0"/>
              </a:spcBef>
              <a:buSzPct val="100000"/>
              <a:defRPr sz="4800"/>
            </a:lvl5pPr>
            <a:lvl6pPr lvl="5" rtl="0" algn="ctr">
              <a:spcBef>
                <a:spcPts val="0"/>
              </a:spcBef>
              <a:buSzPct val="100000"/>
              <a:defRPr sz="4800"/>
            </a:lvl6pPr>
            <a:lvl7pPr lvl="6" rtl="0" algn="ctr">
              <a:spcBef>
                <a:spcPts val="0"/>
              </a:spcBef>
              <a:buSzPct val="100000"/>
              <a:defRPr sz="4800"/>
            </a:lvl7pPr>
            <a:lvl8pPr lvl="7" rtl="0" algn="ctr">
              <a:spcBef>
                <a:spcPts val="0"/>
              </a:spcBef>
              <a:buSzPct val="100000"/>
              <a:defRPr sz="4800"/>
            </a:lvl8pPr>
            <a:lvl9pPr lvl="8"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06.png"/><Relationship Id="rId6" Type="http://schemas.openxmlformats.org/officeDocument/2006/relationships/image" Target="../media/image07.png"/><Relationship Id="rId7" Type="http://schemas.openxmlformats.org/officeDocument/2006/relationships/image" Target="../media/image0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app.seesaw.me/pages/shared_item?item_id=item.a7a3ad3c-1bc7-4350-9b3d-77f9e33da7f5&amp;share_token=uVZNKIK7Q4CcnEpuZXwjiA&amp;mode=share" TargetMode="External"/><Relationship Id="rId4" Type="http://schemas.openxmlformats.org/officeDocument/2006/relationships/hyperlink" Target="https://app.seesaw.me/pages/shared_item?item_id=item.4111b7c7-75ac-4728-8e88-7a8e51901927&amp;share_token=WWw8w_SaQz6n2yXSpeoLBg&amp;mode=share" TargetMode="External"/><Relationship Id="rId5" Type="http://schemas.openxmlformats.org/officeDocument/2006/relationships/hyperlink" Target="https://app.seesaw.me/pages/shared_item?item_id=item.bd3b7487-3081-4138-9fce-5088e3eb3be2&amp;share_token=9K0k7eAYQb2tep7l5LYhFg&amp;mode=share" TargetMode="External"/><Relationship Id="rId6" Type="http://schemas.openxmlformats.org/officeDocument/2006/relationships/hyperlink" Target="https://app.seesaw.me/pages/shared_item?item_id=item.5018b5f6-c5db-40cb-9b74-84be3dd59d7c&amp;share_token=8cX-KkwwQ-OGg_kwJOyBwg&amp;mode=share" TargetMode="External"/><Relationship Id="rId7" Type="http://schemas.openxmlformats.org/officeDocument/2006/relationships/hyperlink" Target="https://app.seesaw.me/pages/shared_item?item_id=item.b4fb363c-1d57-45ab-8248-eb8518310906&amp;share_token=QZKnrcYuQE2z6T_WXJinYg&amp;mode=share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ocs.google.com/document/d/1y7Sy3I3QGkf4cscpQSzuAKCLyVgyJTFW2Waw3nl5VXU/edit?usp=sharing" TargetMode="External"/><Relationship Id="rId4" Type="http://schemas.openxmlformats.org/officeDocument/2006/relationships/hyperlink" Target="https://youtu.be/z8fjqX49apo" TargetMode="External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hyperlink" Target="https://www.youtube.com/watch?v=aRYp5AMCylk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help.seesaw.me/hc/en-us/categories/200377865-Tutorial-Videos" TargetMode="External"/><Relationship Id="rId4" Type="http://schemas.openxmlformats.org/officeDocument/2006/relationships/hyperlink" Target="https://docs.google.com/presentation/d/16XTNpPKhy2nyq6CV5lo8VbvxllW_q5vfdS8-QzKxS3U/edit?usp=sharing" TargetMode="External"/><Relationship Id="rId9" Type="http://schemas.openxmlformats.org/officeDocument/2006/relationships/image" Target="../media/image19.png"/><Relationship Id="rId5" Type="http://schemas.openxmlformats.org/officeDocument/2006/relationships/hyperlink" Target="https://docs.google.com/presentation/d/15bcS6eQbYfT4ASoubtIuvvwGdxFITPw_1KBGosRj1fI/edit?usp=sharing" TargetMode="External"/><Relationship Id="rId6" Type="http://schemas.openxmlformats.org/officeDocument/2006/relationships/hyperlink" Target="https://docs.google.com/presentation/d/1H7MbWuPeUUA0-dyuNRmXf4E-sBUdmZKAC0jpdaVqadk/edit?usp=sharing" TargetMode="External"/><Relationship Id="rId7" Type="http://schemas.openxmlformats.org/officeDocument/2006/relationships/image" Target="../media/image21.png"/><Relationship Id="rId8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youtube.com/v/LbADgksW2L8" TargetMode="External"/><Relationship Id="rId4" Type="http://schemas.openxmlformats.org/officeDocument/2006/relationships/image" Target="../media/image0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9.png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itunes.apple.com/us/app/seesaw-the-learning-journal/id930565184?mt=8" TargetMode="External"/><Relationship Id="rId4" Type="http://schemas.openxmlformats.org/officeDocument/2006/relationships/hyperlink" Target="https://play.google.com/store/apps/details?id=seesaw.shadowpuppet.co.classroom&amp;hl=en" TargetMode="External"/><Relationship Id="rId5" Type="http://schemas.openxmlformats.org/officeDocument/2006/relationships/hyperlink" Target="https://app.seesaw.me/#/login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jpg"/><Relationship Id="rId4" Type="http://schemas.openxmlformats.org/officeDocument/2006/relationships/image" Target="../media/image03.jpg"/><Relationship Id="rId5" Type="http://schemas.openxmlformats.org/officeDocument/2006/relationships/image" Target="../media/image0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Relationship Id="rId4" Type="http://schemas.openxmlformats.org/officeDocument/2006/relationships/image" Target="../media/image20.png"/><Relationship Id="rId5" Type="http://schemas.openxmlformats.org/officeDocument/2006/relationships/image" Target="../media/image0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0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6293" y="949931"/>
            <a:ext cx="1327611" cy="812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7899" y="1682495"/>
            <a:ext cx="3021992" cy="881868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73800" y="2905850"/>
            <a:ext cx="9070200" cy="17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latin typeface="Open Sans"/>
                <a:ea typeface="Open Sans"/>
                <a:cs typeface="Open Sans"/>
                <a:sym typeface="Open Sans"/>
              </a:rPr>
              <a:t>Heather Gauck </a:t>
            </a:r>
            <a:br>
              <a:rPr lang="en" sz="3000"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24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Resource Teacher-GRPS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@heathergauck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gauckh@grps.org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5" name="Shape 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200" y="261722"/>
            <a:ext cx="2626575" cy="107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51282" y="261720"/>
            <a:ext cx="2017117" cy="1624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3100" y="1838773"/>
            <a:ext cx="1820724" cy="168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B6D7A8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411375" y="349201"/>
            <a:ext cx="8229600" cy="591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" sz="3000">
                <a:latin typeface="Open Sans"/>
                <a:ea typeface="Open Sans"/>
                <a:cs typeface="Open Sans"/>
                <a:sym typeface="Open Sans"/>
              </a:rPr>
              <a:t>Examples from Classroom~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591725" y="1046900"/>
            <a:ext cx="8056800" cy="35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Notes Home to Parents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Creative Way to Give Spelling Tests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hlinkClick r:id="rId5"/>
              </a:rPr>
              <a:t>Hear the Student's Thinking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hlinkClick r:id="rId6"/>
              </a:rPr>
              <a:t>Evidence of Learning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hlinkClick r:id="rId7"/>
              </a:rPr>
              <a:t>Camera Roll with other Apps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A9999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411375" y="349201"/>
            <a:ext cx="8229600" cy="591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" sz="3000">
                <a:latin typeface="Open Sans"/>
                <a:ea typeface="Open Sans"/>
                <a:cs typeface="Open Sans"/>
                <a:sym typeface="Open Sans"/>
              </a:rPr>
              <a:t>Class Setup and Class Settings Help 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550100" y="874475"/>
            <a:ext cx="8136599" cy="1328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If you need help setting up your Seesaw class or changing class settings, use these resources. </a:t>
            </a:r>
          </a:p>
          <a:p>
            <a:pPr indent="-342900" lvl="0" marL="457200" rtl="0">
              <a:spcBef>
                <a:spcPts val="0"/>
              </a:spcBef>
              <a:buClr>
                <a:srgbClr val="666666"/>
              </a:buClr>
              <a:buSzPct val="100000"/>
              <a:buFont typeface="Open Sans"/>
            </a:pPr>
            <a:r>
              <a:rPr lang="en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Follow the </a:t>
            </a:r>
            <a:r>
              <a:rPr lang="en" sz="1800" u="sng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Class Setup Checklist</a:t>
            </a:r>
          </a:p>
          <a:p>
            <a:pPr lv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" name="Shape 151"/>
          <p:cNvSpPr txBox="1"/>
          <p:nvPr/>
        </p:nvSpPr>
        <p:spPr>
          <a:xfrm>
            <a:off x="1263400" y="4395300"/>
            <a:ext cx="2981399" cy="548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600"/>
              </a:spcBef>
              <a:buNone/>
            </a:pPr>
            <a:r>
              <a:rPr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Watch how to set up a Class Code Class </a:t>
            </a:r>
            <a:r>
              <a:rPr lang="en" sz="16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video</a:t>
            </a:r>
          </a:p>
          <a:p>
            <a:pPr lvl="0" rtl="0">
              <a:spcBef>
                <a:spcPts val="600"/>
              </a:spcBef>
              <a:buNone/>
            </a:pPr>
            <a:r>
              <a:t/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2" name="Shape 1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7100" y="2124819"/>
            <a:ext cx="3027300" cy="227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63400" y="2124819"/>
            <a:ext cx="2981409" cy="223606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4817100" y="4416001"/>
            <a:ext cx="3027299" cy="7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600"/>
              </a:spcBef>
              <a:buNone/>
            </a:pPr>
            <a:r>
              <a:rPr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Watch how to set up an Email Class </a:t>
            </a:r>
            <a:r>
              <a:rPr lang="en" sz="16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7"/>
              </a:rPr>
              <a:t>video 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D5A6BD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420525" y="262225"/>
            <a:ext cx="8229600" cy="659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" sz="3000">
                <a:latin typeface="Open Sans"/>
                <a:ea typeface="Open Sans"/>
                <a:cs typeface="Open Sans"/>
                <a:sym typeface="Open Sans"/>
              </a:rPr>
              <a:t>Additional Resources for Seesaw Success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581000" y="986062"/>
            <a:ext cx="7812599" cy="2088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Open Sans"/>
            </a:pPr>
            <a:r>
              <a:rPr lang="en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Watch the </a:t>
            </a:r>
            <a:r>
              <a:rPr lang="en" sz="1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Seesaw tutorial videos</a:t>
            </a:r>
            <a:r>
              <a:rPr lang="en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to learn more about Seesaw features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Open Sans"/>
            </a:pPr>
            <a:r>
              <a:rPr lang="en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Use the </a:t>
            </a:r>
            <a:r>
              <a:rPr lang="en" sz="1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Seesaw student intro presentation</a:t>
            </a:r>
            <a:r>
              <a:rPr lang="en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to introduce Seesaw to your students 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Open Sans"/>
            </a:pPr>
            <a:r>
              <a:rPr lang="en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Use the </a:t>
            </a:r>
            <a:r>
              <a:rPr lang="en" sz="1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K-2 Lesson Plan</a:t>
            </a:r>
            <a:r>
              <a:rPr lang="en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or </a:t>
            </a:r>
            <a:r>
              <a:rPr lang="en" sz="1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3-8 Lesson Plan</a:t>
            </a:r>
            <a:r>
              <a:rPr lang="en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to guide your first month of using Seesaw </a:t>
            </a:r>
          </a:p>
        </p:txBody>
      </p:sp>
      <p:pic>
        <p:nvPicPr>
          <p:cNvPr id="161" name="Shape 1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1724" y="3153671"/>
            <a:ext cx="2512049" cy="187712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62" name="Shape 16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83400" y="3153671"/>
            <a:ext cx="2481450" cy="18771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63" name="Shape 16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33950" y="3153671"/>
            <a:ext cx="2589264" cy="18771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A9999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>
            <a:hlinkClick r:id="rId3"/>
          </p:cNvPr>
          <p:cNvSpPr/>
          <p:nvPr/>
        </p:nvSpPr>
        <p:spPr>
          <a:xfrm>
            <a:off x="1824549" y="849724"/>
            <a:ext cx="5494899" cy="4121174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3" name="Shape 83"/>
          <p:cNvSpPr txBox="1"/>
          <p:nvPr>
            <p:ph idx="4294967295" type="body"/>
          </p:nvPr>
        </p:nvSpPr>
        <p:spPr>
          <a:xfrm>
            <a:off x="163650" y="49150"/>
            <a:ext cx="8610900" cy="598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What is Seesaw? </a:t>
            </a:r>
          </a:p>
        </p:txBody>
      </p:sp>
      <p:sp>
        <p:nvSpPr>
          <p:cNvPr id="84" name="Shape 84"/>
          <p:cNvSpPr/>
          <p:nvPr/>
        </p:nvSpPr>
        <p:spPr>
          <a:xfrm>
            <a:off x="6403550" y="220400"/>
            <a:ext cx="1931400" cy="1287599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 txBox="1"/>
          <p:nvPr/>
        </p:nvSpPr>
        <p:spPr>
          <a:xfrm>
            <a:off x="6623900" y="502700"/>
            <a:ext cx="1569899" cy="722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Watch the video to see how students describe Seesaw!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B4A7D6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257525" y="181225"/>
            <a:ext cx="78882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Why are We Using Seesaw? 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382200" y="1053500"/>
            <a:ext cx="5160599" cy="3938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Document learning as it happens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Empower students to think deeper and reflect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Teach digital citizenship and 21st century skills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Build an organized record of student work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Create a community around learning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Involve families in real time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b="12006" l="0" r="0" t="12097"/>
          <a:stretch/>
        </p:blipFill>
        <p:spPr>
          <a:xfrm>
            <a:off x="5930410" y="2926350"/>
            <a:ext cx="2605675" cy="181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2612" y="516425"/>
            <a:ext cx="3123125" cy="2341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6FA8DC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4294967295" type="body"/>
          </p:nvPr>
        </p:nvSpPr>
        <p:spPr>
          <a:xfrm>
            <a:off x="247550" y="205000"/>
            <a:ext cx="8508599" cy="598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Goals of This Session</a:t>
            </a:r>
          </a:p>
        </p:txBody>
      </p:sp>
      <p:sp>
        <p:nvSpPr>
          <p:cNvPr id="99" name="Shape 99"/>
          <p:cNvSpPr txBox="1"/>
          <p:nvPr>
            <p:ph idx="4294967295" type="body"/>
          </p:nvPr>
        </p:nvSpPr>
        <p:spPr>
          <a:xfrm>
            <a:off x="412575" y="959025"/>
            <a:ext cx="8419800" cy="401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Today we’ll learn how to use the basic features of Seesaw in our classrooms.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Goal 1: </a:t>
            </a:r>
            <a:r>
              <a:rPr lang="en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We will set up individual teacher accounts.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Goal 2:</a:t>
            </a:r>
            <a:r>
              <a:rPr lang="en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We will be able to independently sign in to Seesaw and navigate basic options in the program.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Goal 3: </a:t>
            </a: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We will learn how to publish content to student journals using Seesaw’s built-in tools. 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E599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192550" y="280550"/>
            <a:ext cx="8274300" cy="594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" sz="3000">
                <a:latin typeface="Open Sans"/>
                <a:ea typeface="Open Sans"/>
                <a:cs typeface="Open Sans"/>
                <a:sym typeface="Open Sans"/>
              </a:rPr>
              <a:t>Download Seesaw and Sign in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457200" y="938125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Step 1: </a:t>
            </a:r>
            <a:r>
              <a:rPr lang="en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Make sure you have installed Seesaw on your teaching device.</a:t>
            </a:r>
          </a:p>
          <a:p>
            <a:pPr indent="-342900" lvl="0" marL="914400" rtl="0">
              <a:spcBef>
                <a:spcPts val="0"/>
              </a:spcBef>
              <a:buClr>
                <a:srgbClr val="666666"/>
              </a:buClr>
              <a:buSzPct val="100000"/>
              <a:buFont typeface="Open Sans"/>
            </a:pPr>
            <a:r>
              <a:rPr lang="en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Download </a:t>
            </a:r>
            <a:r>
              <a:rPr lang="en" sz="1800" u="sng">
                <a:solidFill>
                  <a:srgbClr val="4A86E8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iOS</a:t>
            </a:r>
            <a:r>
              <a:rPr lang="en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or </a:t>
            </a:r>
            <a:r>
              <a:rPr lang="en" sz="1800" u="sng">
                <a:solidFill>
                  <a:srgbClr val="4A86E8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Android</a:t>
            </a:r>
            <a:r>
              <a:rPr lang="en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app. </a:t>
            </a:r>
          </a:p>
          <a:p>
            <a:pPr indent="-342900" lvl="0" marL="914400" rtl="0">
              <a:spcBef>
                <a:spcPts val="0"/>
              </a:spcBef>
              <a:buClr>
                <a:srgbClr val="666666"/>
              </a:buClr>
              <a:buSzPct val="100000"/>
              <a:buFont typeface="Open Sans"/>
            </a:pPr>
            <a:r>
              <a:rPr lang="en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Bookmark Seesaw on the </a:t>
            </a:r>
            <a:r>
              <a:rPr lang="en" sz="1800" u="sng">
                <a:solidFill>
                  <a:srgbClr val="3C78D8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web</a:t>
            </a:r>
            <a:r>
              <a:rPr lang="en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. Use Firefox or Chrome browser.  </a:t>
            </a:r>
          </a:p>
          <a:p>
            <a:pPr lv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Step 2: </a:t>
            </a:r>
            <a:r>
              <a:rPr lang="en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Sign in as  “I’m a Teacher”</a:t>
            </a:r>
          </a:p>
          <a:p>
            <a:pPr indent="-342900" lvl="0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Open Sans"/>
            </a:pPr>
            <a:r>
              <a:rPr lang="en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Choose “I’m a Teacher” and sign in using your school email address </a:t>
            </a:r>
          </a:p>
          <a:p>
            <a:pPr indent="-342900" lvl="0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Open Sans"/>
            </a:pPr>
            <a:r>
              <a:rPr lang="en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Set up account</a:t>
            </a:r>
          </a:p>
          <a:p>
            <a:pPr indent="-342900" lvl="0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Open Sans"/>
            </a:pPr>
            <a:r>
              <a:rPr lang="en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Click top right green check</a:t>
            </a:r>
          </a:p>
          <a:p>
            <a:pPr lv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Step 3:</a:t>
            </a:r>
            <a:r>
              <a:rPr lang="en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Complete the next 3 activities to learn how to add items to Seesaw </a:t>
            </a:r>
          </a:p>
          <a:p>
            <a:pPr indent="-342900" lvl="0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Open Sans"/>
            </a:pPr>
            <a:r>
              <a:rPr lang="en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To add your first piece of work, tap the </a:t>
            </a:r>
            <a:r>
              <a:rPr lang="en" sz="18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green + </a:t>
            </a:r>
            <a:r>
              <a:rPr lang="en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(top right) </a:t>
            </a:r>
          </a:p>
          <a:p>
            <a:pPr lv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B6D7A8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230600" y="225526"/>
            <a:ext cx="8229600" cy="539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" sz="3000">
                <a:latin typeface="Open Sans"/>
                <a:ea typeface="Open Sans"/>
                <a:cs typeface="Open Sans"/>
                <a:sym typeface="Open Sans"/>
              </a:rPr>
              <a:t>First Project: Take a photo 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457200" y="719075"/>
            <a:ext cx="8229600" cy="1596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Take a ‘selfie’ or a photo of something in the room.</a:t>
            </a:r>
          </a:p>
          <a:p>
            <a:pPr indent="-317500" lvl="0" marL="914400" rtl="0">
              <a:spcBef>
                <a:spcPts val="0"/>
              </a:spcBef>
              <a:buClr>
                <a:srgbClr val="666666"/>
              </a:buClr>
              <a:buSzPct val="100000"/>
              <a:buFont typeface="Open Sans"/>
            </a:pPr>
            <a:r>
              <a:rPr lang="en" sz="14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Use the Photo item type.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Use the built-in annotation tools to add layers of content to your work.</a:t>
            </a:r>
          </a:p>
          <a:p>
            <a:pPr indent="-317500" lvl="0" marL="914400" rtl="0">
              <a:spcBef>
                <a:spcPts val="0"/>
              </a:spcBef>
              <a:buClr>
                <a:schemeClr val="dk2"/>
              </a:buClr>
              <a:buSzPct val="100000"/>
              <a:buFont typeface="Open Sans"/>
            </a:pPr>
            <a:r>
              <a:rPr lang="en" sz="14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Record a voice annotation or text tool to write a caption for the picture.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7333" y="2502282"/>
            <a:ext cx="2036207" cy="25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 rotWithShape="1">
          <a:blip r:embed="rId4">
            <a:alphaModFix/>
          </a:blip>
          <a:srcRect b="0" l="0" r="0" t="3558"/>
          <a:stretch/>
        </p:blipFill>
        <p:spPr>
          <a:xfrm>
            <a:off x="1326320" y="2502275"/>
            <a:ext cx="1504904" cy="257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19658" y="2502282"/>
            <a:ext cx="2573299" cy="257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9CB9C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218825" y="164224"/>
            <a:ext cx="8229600" cy="602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" sz="3000">
                <a:latin typeface="Open Sans"/>
                <a:ea typeface="Open Sans"/>
                <a:cs typeface="Open Sans"/>
                <a:sym typeface="Open Sans"/>
              </a:rPr>
              <a:t>Second Project: Solve a Math Problem</a:t>
            </a: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 b="17225" l="0" r="0" t="10095"/>
          <a:stretch/>
        </p:blipFill>
        <p:spPr>
          <a:xfrm>
            <a:off x="2229974" y="2710379"/>
            <a:ext cx="3040025" cy="205687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21" name="Shape 121"/>
          <p:cNvPicPr preferRelativeResize="0"/>
          <p:nvPr/>
        </p:nvPicPr>
        <p:blipFill rotWithShape="1">
          <a:blip r:embed="rId4">
            <a:alphaModFix/>
          </a:blip>
          <a:srcRect b="1826" l="0" r="0" t="0"/>
          <a:stretch/>
        </p:blipFill>
        <p:spPr>
          <a:xfrm>
            <a:off x="5332025" y="2692700"/>
            <a:ext cx="3252650" cy="2092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5">
            <a:alphaModFix/>
          </a:blip>
          <a:srcRect b="0" l="0" r="0" t="4479"/>
          <a:stretch/>
        </p:blipFill>
        <p:spPr>
          <a:xfrm>
            <a:off x="594224" y="2488337"/>
            <a:ext cx="1539299" cy="260694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>
            <p:ph idx="1" type="body"/>
          </p:nvPr>
        </p:nvSpPr>
        <p:spPr>
          <a:xfrm>
            <a:off x="457200" y="722975"/>
            <a:ext cx="8229600" cy="1676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Solve a math problem.</a:t>
            </a:r>
          </a:p>
          <a:p>
            <a:pPr indent="-317500" lvl="0" marL="914400" rtl="0">
              <a:spcBef>
                <a:spcPts val="0"/>
              </a:spcBef>
              <a:buClr>
                <a:srgbClr val="666666"/>
              </a:buClr>
              <a:buSzPct val="100000"/>
              <a:buFont typeface="Open Sans"/>
            </a:pPr>
            <a:r>
              <a:rPr lang="en" sz="14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Use the Drawing item to work through a sample problem.</a:t>
            </a:r>
          </a:p>
          <a:p>
            <a:pPr indent="-317500" lvl="0" marL="914400" rtl="0">
              <a:spcBef>
                <a:spcPts val="0"/>
              </a:spcBef>
              <a:buClr>
                <a:srgbClr val="666666"/>
              </a:buClr>
              <a:buSzPct val="100000"/>
              <a:buFont typeface="Open Sans"/>
            </a:pPr>
            <a:r>
              <a:rPr lang="en" sz="14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On iOS devices, use the recordable whiteboard tool to draw + record at the same time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Use the built-in annotation tools to add layers of content to your work.</a:t>
            </a:r>
          </a:p>
          <a:p>
            <a:pPr indent="-317500" lvl="0" marL="914400" rtl="0">
              <a:spcBef>
                <a:spcPts val="0"/>
              </a:spcBef>
              <a:buClr>
                <a:schemeClr val="dk2"/>
              </a:buClr>
              <a:buSzPct val="100000"/>
              <a:buFont typeface="Open Sans"/>
            </a:pPr>
            <a:r>
              <a:rPr lang="en" sz="14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Record a voice annotation explaining how to solve the problem.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9FC5E8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273850" y="225551"/>
            <a:ext cx="8229600" cy="55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" sz="3000">
                <a:latin typeface="Open Sans"/>
                <a:ea typeface="Open Sans"/>
                <a:cs typeface="Open Sans"/>
                <a:sym typeface="Open Sans"/>
              </a:rPr>
              <a:t>Third project: Reading Recording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0955" y="2535065"/>
            <a:ext cx="4479338" cy="252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6504" y="2535063"/>
            <a:ext cx="1889810" cy="252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5">
            <a:alphaModFix/>
          </a:blip>
          <a:srcRect b="0" l="0" r="0" t="3781"/>
          <a:stretch/>
        </p:blipFill>
        <p:spPr>
          <a:xfrm>
            <a:off x="521390" y="2535064"/>
            <a:ext cx="1480463" cy="252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>
            <p:ph idx="1" type="body"/>
          </p:nvPr>
        </p:nvSpPr>
        <p:spPr>
          <a:xfrm>
            <a:off x="457200" y="783250"/>
            <a:ext cx="8229600" cy="153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Record a partner reading a book (or paragraph)  aloud, then swap.</a:t>
            </a:r>
          </a:p>
          <a:p>
            <a:pPr indent="-317500" lvl="0" marL="914400" rtl="0">
              <a:spcBef>
                <a:spcPts val="0"/>
              </a:spcBef>
              <a:buClr>
                <a:srgbClr val="666666"/>
              </a:buClr>
              <a:buSzPct val="100000"/>
              <a:buFont typeface="Open Sans"/>
            </a:pPr>
            <a:r>
              <a:rPr lang="en" sz="14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Use the Video item type.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Use the built-in annotation tools to add layers of content to your work.</a:t>
            </a:r>
          </a:p>
          <a:p>
            <a:pPr indent="-317500" lvl="0" marL="914400" rtl="0">
              <a:spcBef>
                <a:spcPts val="0"/>
              </a:spcBef>
              <a:buClr>
                <a:schemeClr val="dk2"/>
              </a:buClr>
              <a:buSzPct val="100000"/>
              <a:buFont typeface="Open Sans"/>
            </a:pPr>
            <a:r>
              <a:rPr lang="en" sz="14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Type a text caption explaining the key message of the book.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D5A6BD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852150" y="2809325"/>
            <a:ext cx="7439699" cy="2037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Awesome job!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0" lang="en" sz="2400"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b="0" lang="en" sz="2400">
                <a:latin typeface="Open Sans"/>
                <a:ea typeface="Open Sans"/>
                <a:cs typeface="Open Sans"/>
                <a:sym typeface="Open Sans"/>
              </a:rPr>
            </a:br>
            <a:r>
              <a:rPr b="0" lang="en" sz="2400">
                <a:latin typeface="Open Sans"/>
                <a:ea typeface="Open Sans"/>
                <a:cs typeface="Open Sans"/>
                <a:sym typeface="Open Sans"/>
              </a:rPr>
              <a:t>Now you’ve seen first hand how students will add items to their Seesaw Journals! </a:t>
            </a: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 b="15310" l="30604" r="32869" t="15317"/>
          <a:stretch/>
        </p:blipFill>
        <p:spPr>
          <a:xfrm>
            <a:off x="3345300" y="337864"/>
            <a:ext cx="2389275" cy="238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